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66" r:id="rId12"/>
    <p:sldId id="267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70%20&#1083;&#1077;&#1090;%20&#1087;&#1086;&#1073;&#1077;&#1076;&#1077;%20&#1082;&#1086;&#1085;&#1089;&#1087;&#1077;&#1082;&#1090;\&#1076;&#1077;&#1085;&#1100;%20&#1087;&#1086;&#1073;&#1077;&#1076;&#1099;%20(&#1086;&#1073;&#1088;&#1077;&#1079;&#1072;&#1085;&#1085;&#1072;&#1103;%20&#1074;&#1077;&#1088;&#1089;&#1080;&#1103;).mp3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476672"/>
            <a:ext cx="7117351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70</a:t>
            </a:r>
            <a:r>
              <a:rPr lang="en-US" sz="5400" b="1" baseline="3000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</a:t>
            </a:r>
            <a:r>
              <a:rPr lang="en-US" sz="5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5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anniversary </a:t>
            </a:r>
            <a:endParaRPr lang="ru-RU" sz="5400" b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en-US" sz="5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of </a:t>
            </a:r>
            <a:r>
              <a:rPr lang="en-US" sz="5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Victory </a:t>
            </a:r>
            <a:r>
              <a:rPr lang="en-US" sz="5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 </a:t>
            </a:r>
            <a:r>
              <a:rPr lang="en-US" sz="5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Great Patriotic War</a:t>
            </a:r>
            <a:endParaRPr lang="ru-RU" sz="5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7650" name="Picture 2" descr="К 70-летию Великой Победы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501008"/>
            <a:ext cx="7749856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8"/>
            <a:ext cx="745232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Make correct sentences and use the words in the proper </a:t>
            </a: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forms: 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6082" name="Picture 2" descr="В день 70-летия Великой Победы в Казани споют песни военых лет Казань.инфо - портал города Казан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996952"/>
            <a:ext cx="4344566" cy="34963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332656"/>
          <a:ext cx="7776864" cy="4104456"/>
        </p:xfrm>
        <a:graphic>
          <a:graphicData uri="http://schemas.openxmlformats.org/drawingml/2006/table">
            <a:tbl>
              <a:tblPr/>
              <a:tblGrid>
                <a:gridCol w="5976664"/>
                <a:gridCol w="1800200"/>
              </a:tblGrid>
              <a:tr h="4104456">
                <a:tc>
                  <a:txBody>
                    <a:bodyPr/>
                    <a:lstStyle/>
                    <a:p>
                      <a:pPr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</a:rPr>
                        <a:t>This </a:t>
                      </a:r>
                      <a:r>
                        <a:rPr lang="en-US" sz="2400" kern="1200" dirty="0" err="1">
                          <a:solidFill>
                            <a:srgbClr val="000000"/>
                          </a:solidFill>
                          <a:latin typeface="Calibri"/>
                          <a:ea typeface="+mn-ea"/>
                        </a:rPr>
                        <a:t>daу</a:t>
                      </a:r>
                      <a:r>
                        <a:rPr lang="en-US" sz="2400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</a:rPr>
                        <a:t> ____ the end of The Great Patriotic War, as holiday with tears in the eyes.</a:t>
                      </a:r>
                      <a:endParaRPr lang="ru-RU" sz="2400" dirty="0">
                        <a:latin typeface="Calibri"/>
                        <a:ea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We must be grateful to those who _____  their lives on the altar of the USSR victory. We must keep their memory carefully and appreciate everything they ______ for us, as we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are ______ just because they are dead.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rgbClr val="FF0000"/>
                          </a:solidFill>
                          <a:latin typeface="Calibri"/>
                          <a:ea typeface="+mn-ea"/>
                        </a:rPr>
                        <a:t>1. to celebrate</a:t>
                      </a:r>
                      <a:endParaRPr lang="ru-RU" sz="2400" dirty="0">
                        <a:solidFill>
                          <a:srgbClr val="FF0000"/>
                        </a:solidFill>
                        <a:latin typeface="Calibri"/>
                        <a:ea typeface="Times New Roman"/>
                      </a:endParaRPr>
                    </a:p>
                    <a:p>
                      <a:pPr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</a:rPr>
                        <a:t>2. to put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Times New Roman"/>
                      </a:endParaRPr>
                    </a:p>
                    <a:p>
                      <a:pPr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 smtClean="0">
                        <a:latin typeface="Calibri"/>
                        <a:ea typeface="Times New Roman"/>
                      </a:endParaRPr>
                    </a:p>
                    <a:p>
                      <a:pPr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 smtClean="0">
                        <a:latin typeface="Calibri"/>
                        <a:ea typeface="Times New Roman"/>
                      </a:endParaRPr>
                    </a:p>
                    <a:p>
                      <a:pPr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</a:rPr>
                        <a:t>3.to </a:t>
                      </a:r>
                      <a:r>
                        <a:rPr lang="en-US" sz="2400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</a:rPr>
                        <a:t>do</a:t>
                      </a:r>
                      <a:endParaRPr lang="ru-RU" sz="2400" dirty="0">
                        <a:solidFill>
                          <a:srgbClr val="FF0000"/>
                        </a:solidFill>
                        <a:latin typeface="Calibri"/>
                        <a:ea typeface="Times New Roman"/>
                      </a:endParaRPr>
                    </a:p>
                    <a:p>
                      <a:pPr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</a:rPr>
                        <a:t>4. to live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483768" y="4365104"/>
            <a:ext cx="33842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2060"/>
                </a:solidFill>
              </a:rPr>
              <a:t>Check yourself</a:t>
            </a:r>
            <a:endParaRPr lang="ru-RU" sz="36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7544" y="5085184"/>
          <a:ext cx="7344816" cy="1143254"/>
        </p:xfrm>
        <a:graphic>
          <a:graphicData uri="http://schemas.openxmlformats.org/drawingml/2006/table">
            <a:tbl>
              <a:tblPr/>
              <a:tblGrid>
                <a:gridCol w="1835964"/>
                <a:gridCol w="1835964"/>
                <a:gridCol w="1835964"/>
                <a:gridCol w="1836924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celebrates</a:t>
                      </a:r>
                      <a:endParaRPr lang="ru-RU" sz="2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put</a:t>
                      </a:r>
                      <a:endParaRPr lang="ru-RU" sz="20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did</a:t>
                      </a:r>
                      <a:endParaRPr lang="ru-RU" sz="2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living</a:t>
                      </a:r>
                      <a:endParaRPr lang="ru-RU" sz="20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88640"/>
            <a:ext cx="36059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Рефлексия: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1560" y="1340768"/>
            <a:ext cx="7272808" cy="496855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742950" lvl="0" indent="-742950">
              <a:buFont typeface="+mj-lt"/>
              <a:buAutoNum type="arabicPeriod"/>
            </a:pPr>
            <a:r>
              <a:rPr lang="en-US" sz="36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Was our today’s lesson useful for </a:t>
            </a:r>
            <a:r>
              <a:rPr lang="en-US" sz="36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you?</a:t>
            </a:r>
          </a:p>
          <a:p>
            <a:pPr marL="742950" lvl="0" indent="-742950">
              <a:buFont typeface="+mj-lt"/>
              <a:buAutoNum type="arabicPeriod"/>
            </a:pPr>
            <a:r>
              <a:rPr lang="en-US" sz="36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What </a:t>
            </a:r>
            <a:r>
              <a:rPr lang="en-US" sz="36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new words have you </a:t>
            </a:r>
            <a:r>
              <a:rPr lang="en-US" sz="36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learned?</a:t>
            </a:r>
          </a:p>
          <a:p>
            <a:pPr marL="742950" lvl="0" indent="-742950">
              <a:buFont typeface="+mj-lt"/>
              <a:buAutoNum type="arabicPeriod"/>
            </a:pPr>
            <a:r>
              <a:rPr lang="en-US" sz="36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Will </a:t>
            </a:r>
            <a:r>
              <a:rPr lang="en-US" sz="36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you be able now to tell a foreigner about our Victory Day?</a:t>
            </a:r>
            <a:endParaRPr lang="en-US" sz="3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7383764" cy="1143000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/>
            <a:r>
              <a:rPr lang="en-US" sz="3100" b="1" dirty="0" smtClean="0">
                <a:ln w="11430"/>
                <a:solidFill>
                  <a:schemeClr val="accent2">
                    <a:lumMod val="50000"/>
                  </a:schemeClr>
                </a:solidFill>
              </a:rPr>
              <a:t>Write a letter to your English-speaking friend about our national holiday – Victory Day.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Содержимое 3" descr="v08_1894139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55576" y="2060848"/>
            <a:ext cx="6918980" cy="4277187"/>
          </a:xfrm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Стена ВКонтакт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76672"/>
            <a:ext cx="7661056" cy="576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188640"/>
            <a:ext cx="64110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Song “Victory Day”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536" y="1340768"/>
          <a:ext cx="7416824" cy="4608512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3296366"/>
                <a:gridCol w="4120458"/>
              </a:tblGrid>
              <a:tr h="4608512">
                <a:tc>
                  <a:txBody>
                    <a:bodyPr/>
                    <a:lstStyle/>
                    <a:p>
                      <a:r>
                        <a:rPr kumimoji="0" lang="ru-RU" sz="24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Этот День Победы</a:t>
                      </a:r>
                    </a:p>
                    <a:p>
                      <a:r>
                        <a:rPr kumimoji="0" lang="ru-RU" sz="24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Порохом пропах,</a:t>
                      </a:r>
                    </a:p>
                    <a:p>
                      <a:r>
                        <a:rPr kumimoji="0" lang="ru-RU" sz="24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Это праздник</a:t>
                      </a:r>
                    </a:p>
                    <a:p>
                      <a:r>
                        <a:rPr kumimoji="0" lang="ru-RU" sz="24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 сединою на висках.</a:t>
                      </a:r>
                    </a:p>
                    <a:p>
                      <a:r>
                        <a:rPr kumimoji="0" lang="ru-RU" sz="24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Это радость</a:t>
                      </a:r>
                    </a:p>
                    <a:p>
                      <a:r>
                        <a:rPr kumimoji="0" lang="ru-RU" sz="24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Со слезами на глазах.</a:t>
                      </a:r>
                    </a:p>
                    <a:p>
                      <a:r>
                        <a:rPr kumimoji="0" lang="ru-RU" sz="24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 </a:t>
                      </a:r>
                    </a:p>
                    <a:p>
                      <a:r>
                        <a:rPr kumimoji="0" lang="ru-RU" sz="24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День Победы</a:t>
                      </a:r>
                    </a:p>
                    <a:p>
                      <a:r>
                        <a:rPr kumimoji="0" lang="ru-RU" sz="24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День Победы</a:t>
                      </a:r>
                    </a:p>
                    <a:p>
                      <a:r>
                        <a:rPr kumimoji="0" lang="ru-RU" sz="24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День Победы</a:t>
                      </a:r>
                      <a:endParaRPr lang="ru-RU" sz="2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24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This Victory Day</a:t>
                      </a:r>
                      <a:endParaRPr kumimoji="0" lang="ru-RU" sz="24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kumimoji="0" lang="en-US" sz="24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is scented with gunpowder,</a:t>
                      </a:r>
                      <a:endParaRPr kumimoji="0" lang="ru-RU" sz="24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kumimoji="0" lang="en-US" sz="24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this is a holiday</a:t>
                      </a:r>
                      <a:endParaRPr kumimoji="0" lang="ru-RU" sz="24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kumimoji="0" lang="en-US" sz="24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with grey hair on the temples.</a:t>
                      </a:r>
                      <a:endParaRPr kumimoji="0" lang="ru-RU" sz="24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kumimoji="0" lang="en-US" sz="24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This is happiness</a:t>
                      </a:r>
                      <a:endParaRPr kumimoji="0" lang="ru-RU" sz="24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kumimoji="0" lang="en-US" sz="24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with tears in your eyes</a:t>
                      </a:r>
                      <a:endParaRPr kumimoji="0" lang="ru-RU" sz="24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kumimoji="0" lang="en-US" sz="24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 </a:t>
                      </a:r>
                      <a:endParaRPr kumimoji="0" lang="ru-RU" sz="24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kumimoji="0" lang="en-US" sz="24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Victory Day</a:t>
                      </a:r>
                      <a:endParaRPr kumimoji="0" lang="ru-RU" sz="24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kumimoji="0" lang="en-US" sz="24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Victory Day</a:t>
                      </a:r>
                      <a:endParaRPr kumimoji="0" lang="ru-RU" sz="24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kumimoji="0" lang="en-US" sz="24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Victory Day</a:t>
                      </a:r>
                      <a:endParaRPr lang="ru-RU" sz="2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день победы (обрезанная версия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460432" y="6165304"/>
            <a:ext cx="448816" cy="4488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92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Смотреть картинки - Смотреть карти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20688"/>
            <a:ext cx="7878782" cy="53919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502252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Answer questions: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467544" y="1484784"/>
            <a:ext cx="7344816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When did World War II begin?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When did the Great Patriotic War start?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What do you know about the Great Patriotic War?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Which of the countries were occupied during the war?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Who was the leader of Nazi Germany?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альтернативный процесс 1"/>
          <p:cNvSpPr/>
          <p:nvPr/>
        </p:nvSpPr>
        <p:spPr>
          <a:xfrm>
            <a:off x="1907704" y="260648"/>
            <a:ext cx="4320480" cy="936104"/>
          </a:xfrm>
          <a:prstGeom prst="flowChartAlternateProcess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Victory Day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484784"/>
            <a:ext cx="2664296" cy="511256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12160" y="1484784"/>
            <a:ext cx="2664296" cy="511256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1484784"/>
            <a:ext cx="2664296" cy="511256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27584" y="1556792"/>
            <a:ext cx="14975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Nouns</a:t>
            </a:r>
            <a:endParaRPr lang="ru-RU" sz="36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419872" y="1628800"/>
            <a:ext cx="21932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Adjectives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732240" y="1556792"/>
            <a:ext cx="13758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/>
              <a:t>Verbs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764704"/>
            <a:ext cx="72008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Fill the missing words in the table: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4034" name="Picture 2" descr="Министерство образования и науки КЧР - Главная страниц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140968"/>
            <a:ext cx="6186264" cy="30228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67543" y="152182"/>
          <a:ext cx="7344815" cy="6400800"/>
        </p:xfrm>
        <a:graphic>
          <a:graphicData uri="http://schemas.openxmlformats.org/drawingml/2006/table">
            <a:tbl>
              <a:tblPr/>
              <a:tblGrid>
                <a:gridCol w="2448016"/>
                <a:gridCol w="2448016"/>
                <a:gridCol w="2448783"/>
              </a:tblGrid>
              <a:tr h="5500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latin typeface="Times New Roman"/>
                          <a:ea typeface="Calibri"/>
                          <a:cs typeface="Times New Roman"/>
                        </a:rPr>
                        <a:t>noun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800" b="1">
                          <a:latin typeface="Times New Roman"/>
                          <a:ea typeface="Calibri"/>
                          <a:cs typeface="Times New Roman"/>
                        </a:rPr>
                        <a:t>adjective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latin typeface="Times New Roman"/>
                          <a:ea typeface="Calibri"/>
                          <a:cs typeface="Times New Roman"/>
                        </a:rPr>
                        <a:t>verb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5500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800" dirty="0">
                          <a:latin typeface="Times New Roman"/>
                          <a:ea typeface="Calibri"/>
                          <a:cs typeface="Times New Roman"/>
                        </a:rPr>
                        <a:t>peace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endParaRPr lang="en-US" sz="28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0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endParaRPr lang="en-US" sz="280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endParaRPr lang="en-US" sz="28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800">
                          <a:latin typeface="Times New Roman"/>
                          <a:ea typeface="Calibri"/>
                          <a:cs typeface="Times New Roman"/>
                        </a:rPr>
                        <a:t>defend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0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endParaRPr lang="en-US" sz="280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800">
                          <a:latin typeface="Times New Roman"/>
                          <a:ea typeface="Calibri"/>
                          <a:cs typeface="Times New Roman"/>
                        </a:rPr>
                        <a:t>retreat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0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800">
                          <a:latin typeface="Times New Roman"/>
                          <a:ea typeface="Calibri"/>
                          <a:cs typeface="Times New Roman"/>
                        </a:rPr>
                        <a:t>fight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endParaRPr lang="en-US" sz="28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endParaRPr lang="en-US" sz="280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0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endParaRPr lang="en-US" sz="280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800">
                          <a:latin typeface="Times New Roman"/>
                          <a:ea typeface="Calibri"/>
                          <a:cs typeface="Times New Roman"/>
                        </a:rPr>
                        <a:t>memorable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endParaRPr lang="en-US" sz="28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0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endParaRPr lang="en-US" sz="280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endParaRPr lang="en-US" sz="280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800" dirty="0" err="1">
                          <a:latin typeface="Times New Roman"/>
                          <a:ea typeface="Calibri"/>
                          <a:cs typeface="Times New Roman"/>
                        </a:rPr>
                        <a:t>honour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0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endParaRPr lang="en-US" sz="280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800">
                          <a:latin typeface="Times New Roman"/>
                          <a:ea typeface="Calibri"/>
                          <a:cs typeface="Times New Roman"/>
                        </a:rPr>
                        <a:t>glorious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endParaRPr lang="en-US" sz="28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0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800">
                          <a:latin typeface="Times New Roman"/>
                          <a:ea typeface="Calibri"/>
                          <a:cs typeface="Times New Roman"/>
                        </a:rPr>
                        <a:t>tragedy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endParaRPr lang="en-US" sz="2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0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endParaRPr lang="en-US" sz="280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800">
                          <a:latin typeface="Times New Roman"/>
                          <a:ea typeface="Calibri"/>
                          <a:cs typeface="Times New Roman"/>
                        </a:rPr>
                        <a:t>heroic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9" y="260650"/>
          <a:ext cx="7632846" cy="6352855"/>
        </p:xfrm>
        <a:graphic>
          <a:graphicData uri="http://schemas.openxmlformats.org/drawingml/2006/table">
            <a:tbl>
              <a:tblPr/>
              <a:tblGrid>
                <a:gridCol w="2544016"/>
                <a:gridCol w="2544016"/>
                <a:gridCol w="2544814"/>
              </a:tblGrid>
              <a:tr h="5904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Calibri"/>
                          <a:cs typeface="Times New Roman"/>
                        </a:rPr>
                        <a:t>noun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Calibri"/>
                          <a:cs typeface="Times New Roman"/>
                        </a:rPr>
                        <a:t>adjective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verb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5904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peace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peaceful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4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defence/ defender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defensive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defend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4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retreat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retreat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4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fight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fighting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fight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4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memory/memorial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memorable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memorize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4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honour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honourable/ honoured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honour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4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glory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glorious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glorify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4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tragedy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40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tragic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4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40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hero/heroism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heroic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7488832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Read </a:t>
            </a: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 text and put the paragraphs of the text in the correct </a:t>
            </a: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order: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259632" y="3284984"/>
          <a:ext cx="6096000" cy="12801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1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2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3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4</a:t>
                      </a:r>
                      <a:endParaRPr lang="ru-RU" sz="3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36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59632" y="3284984"/>
          <a:ext cx="6096000" cy="12801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1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2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3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4</a:t>
                      </a:r>
                      <a:endParaRPr lang="ru-RU" sz="3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002060"/>
                          </a:solidFill>
                        </a:rPr>
                        <a:t>c</a:t>
                      </a:r>
                      <a:endParaRPr lang="ru-RU" sz="36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002060"/>
                          </a:solidFill>
                        </a:rPr>
                        <a:t>b</a:t>
                      </a:r>
                      <a:endParaRPr lang="ru-RU" sz="36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002060"/>
                          </a:solidFill>
                        </a:rPr>
                        <a:t>d</a:t>
                      </a:r>
                      <a:endParaRPr lang="ru-RU" sz="36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002060"/>
                          </a:solidFill>
                        </a:rPr>
                        <a:t>a</a:t>
                      </a:r>
                      <a:endParaRPr lang="ru-RU" sz="36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411760" y="5013176"/>
            <a:ext cx="33842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2060"/>
                </a:solidFill>
              </a:rPr>
              <a:t>Check yourself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33</TotalTime>
  <Words>341</Words>
  <Application>Microsoft Office PowerPoint</Application>
  <PresentationFormat>Экран (4:3)</PresentationFormat>
  <Paragraphs>118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Write a letter to your English-speaking friend about our national holiday – Victory Day.  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</cp:revision>
  <dcterms:created xsi:type="dcterms:W3CDTF">2015-03-30T21:06:00Z</dcterms:created>
  <dcterms:modified xsi:type="dcterms:W3CDTF">2015-03-30T21:49:51Z</dcterms:modified>
</cp:coreProperties>
</file>